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16"/>
  </p:notesMasterIdLst>
  <p:handoutMasterIdLst>
    <p:handoutMasterId r:id="rId17"/>
  </p:handoutMasterIdLst>
  <p:sldIdLst>
    <p:sldId id="256" r:id="rId2"/>
    <p:sldId id="270" r:id="rId3"/>
    <p:sldId id="269"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B9CC9C2-6329-DF4D-B5E6-16BD50690F80}" type="slidenum">
              <a:rPr lang="en-US"/>
              <a:pPr>
                <a:defRPr/>
              </a:pPr>
              <a:t>4</a:t>
            </a:fld>
            <a:endParaRPr lang="en-US"/>
          </a:p>
        </p:txBody>
      </p:sp>
      <p:sp>
        <p:nvSpPr>
          <p:cNvPr id="611330"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1331"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09346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DA35341-136D-C044-B1B2-42B70967D109}" type="slidenum">
              <a:rPr lang="en-US"/>
              <a:pPr>
                <a:defRPr/>
              </a:pPr>
              <a:t>5</a:t>
            </a:fld>
            <a:endParaRPr lang="en-US"/>
          </a:p>
        </p:txBody>
      </p:sp>
      <p:sp>
        <p:nvSpPr>
          <p:cNvPr id="61337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3379"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274227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D453CBE-A9B7-654F-B1DE-D3D3763C063A}" type="slidenum">
              <a:rPr lang="en-US"/>
              <a:pPr>
                <a:defRPr/>
              </a:pPr>
              <a:t>6</a:t>
            </a:fld>
            <a:endParaRPr lang="en-US"/>
          </a:p>
        </p:txBody>
      </p:sp>
      <p:sp>
        <p:nvSpPr>
          <p:cNvPr id="61542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5427"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727174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ECC5254-56BC-444F-9884-E518EAF54347}" type="slidenum">
              <a:rPr lang="en-US"/>
              <a:pPr>
                <a:defRPr/>
              </a:pPr>
              <a:t>7</a:t>
            </a:fld>
            <a:endParaRPr lang="en-US"/>
          </a:p>
        </p:txBody>
      </p:sp>
      <p:sp>
        <p:nvSpPr>
          <p:cNvPr id="617474"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7475"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609723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5203AB6-683F-7848-B7DA-5408281D7D0D}" type="slidenum">
              <a:rPr lang="en-US"/>
              <a:pPr>
                <a:defRPr/>
              </a:pPr>
              <a:t>8</a:t>
            </a:fld>
            <a:endParaRPr lang="en-US"/>
          </a:p>
        </p:txBody>
      </p:sp>
      <p:sp>
        <p:nvSpPr>
          <p:cNvPr id="636930"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36931"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810629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8F3D689-0226-2048-BE62-9A9B9E341AB4}" type="slidenum">
              <a:rPr lang="en-US"/>
              <a:pPr>
                <a:defRPr/>
              </a:pPr>
              <a:t>9</a:t>
            </a:fld>
            <a:endParaRPr lang="en-US"/>
          </a:p>
        </p:txBody>
      </p:sp>
      <p:sp>
        <p:nvSpPr>
          <p:cNvPr id="63897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38979"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76427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972EB67-69B9-3147-BDA5-FA16A89DB22A}" type="slidenum">
              <a:rPr lang="en-US"/>
              <a:pPr>
                <a:defRPr/>
              </a:pPr>
              <a:t>14</a:t>
            </a:fld>
            <a:endParaRPr lang="en-US"/>
          </a:p>
        </p:txBody>
      </p:sp>
      <p:sp>
        <p:nvSpPr>
          <p:cNvPr id="629762"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29763"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4489495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93088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225047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406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04433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2634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3866588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23314714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3961710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937591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697467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661099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73541513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141374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789911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5408626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8176079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064807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68868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1473952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06104976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84019192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90932011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99976686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98034280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05950070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4764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1680050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09245542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4408639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0540012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2643277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2267597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3025773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6908886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2"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6678655"/>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676" r:id="rId27"/>
    <p:sldLayoutId id="2147483672" r:id="rId28"/>
    <p:sldLayoutId id="2147483673" r:id="rId29"/>
    <p:sldLayoutId id="2147483677" r:id="rId30"/>
    <p:sldLayoutId id="2147483674" r:id="rId31"/>
    <p:sldLayoutId id="2147483675"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PSP1.1</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100" name="Rectangle 4"/>
          <p:cNvSpPr>
            <a:spLocks noGrp="1" noChangeArrowheads="1"/>
          </p:cNvSpPr>
          <p:nvPr>
            <p:ph type="title"/>
          </p:nvPr>
        </p:nvSpPr>
        <p:spPr/>
        <p:txBody>
          <a:bodyPr/>
          <a:lstStyle/>
          <a:p>
            <a:pPr eaLnBrk="1" hangingPunct="1">
              <a:defRPr/>
            </a:pPr>
            <a:r>
              <a:rPr lang="en-US" smtClean="0">
                <a:cs typeface="+mj-cs"/>
              </a:rPr>
              <a:t>Task and Schedule Plans</a:t>
            </a:r>
          </a:p>
        </p:txBody>
      </p:sp>
      <p:sp>
        <p:nvSpPr>
          <p:cNvPr id="644101" name="Rectangle 5"/>
          <p:cNvSpPr>
            <a:spLocks noGrp="1" noChangeArrowheads="1"/>
          </p:cNvSpPr>
          <p:nvPr>
            <p:ph idx="1"/>
          </p:nvPr>
        </p:nvSpPr>
        <p:spPr/>
        <p:txBody>
          <a:bodyPr/>
          <a:lstStyle/>
          <a:p>
            <a:pPr marL="0" indent="0" eaLnBrk="1" hangingPunct="1">
              <a:defRPr/>
            </a:pPr>
            <a:r>
              <a:rPr lang="en-US" smtClean="0">
                <a:cs typeface="+mn-cs"/>
              </a:rPr>
              <a:t>Task and schedule plans are used to estimate when work will be completed.</a:t>
            </a:r>
          </a:p>
          <a:p>
            <a:pPr marL="0" indent="0" eaLnBrk="1" hangingPunct="1">
              <a:defRPr/>
            </a:pPr>
            <a:endParaRPr lang="en-US" smtClean="0">
              <a:cs typeface="+mn-cs"/>
            </a:endParaRPr>
          </a:p>
          <a:p>
            <a:pPr marL="0" indent="0" eaLnBrk="1" hangingPunct="1">
              <a:defRPr/>
            </a:pPr>
            <a:r>
              <a:rPr lang="en-US" smtClean="0">
                <a:cs typeface="+mn-cs"/>
              </a:rPr>
              <a:t>Tasks are entered on the task plan.</a:t>
            </a:r>
          </a:p>
          <a:p>
            <a:pPr lvl="1" eaLnBrk="1" hangingPunct="1">
              <a:defRPr/>
            </a:pPr>
            <a:r>
              <a:rPr lang="en-US" smtClean="0"/>
              <a:t>each task in order</a:t>
            </a:r>
          </a:p>
          <a:p>
            <a:pPr lvl="1" eaLnBrk="1" hangingPunct="1">
              <a:defRPr/>
            </a:pPr>
            <a:r>
              <a:rPr lang="en-US" smtClean="0"/>
              <a:t>planned hours</a:t>
            </a:r>
          </a:p>
          <a:p>
            <a:pPr lvl="1" eaLnBrk="1" hangingPunct="1">
              <a:defRPr/>
            </a:pPr>
            <a:r>
              <a:rPr lang="en-US" smtClean="0"/>
              <a:t>actual hours</a:t>
            </a:r>
          </a:p>
          <a:p>
            <a:pPr lvl="1" eaLnBrk="1" hangingPunct="1">
              <a:defRPr/>
            </a:pPr>
            <a:r>
              <a:rPr lang="en-US" smtClean="0"/>
              <a:t>date task completed </a:t>
            </a:r>
          </a:p>
          <a:p>
            <a:pPr marL="0" indent="0" eaLnBrk="1" hangingPunct="1">
              <a:defRPr/>
            </a:pPr>
            <a:endParaRPr lang="en-US" smtClean="0">
              <a:cs typeface="+mn-cs"/>
            </a:endParaRPr>
          </a:p>
          <a:p>
            <a:pPr marL="0" indent="0" eaLnBrk="1" hangingPunct="1">
              <a:defRPr/>
            </a:pPr>
            <a:r>
              <a:rPr lang="en-US" smtClean="0">
                <a:cs typeface="+mn-cs"/>
              </a:rPr>
              <a:t>Schedule hours are entered on the schedule plan.</a:t>
            </a:r>
          </a:p>
          <a:p>
            <a:pPr lvl="1" eaLnBrk="1" hangingPunct="1">
              <a:defRPr/>
            </a:pPr>
            <a:r>
              <a:rPr lang="en-US" smtClean="0"/>
              <a:t>planned hours for each schedule week</a:t>
            </a:r>
          </a:p>
          <a:p>
            <a:pPr lvl="1" eaLnBrk="1" hangingPunct="1">
              <a:defRPr/>
            </a:pPr>
            <a:r>
              <a:rPr lang="en-US" smtClean="0"/>
              <a:t>actual hours for each schedule week</a:t>
            </a:r>
          </a:p>
        </p:txBody>
      </p:sp>
    </p:spTree>
    <p:extLst>
      <p:ext uri="{BB962C8B-B14F-4D97-AF65-F5344CB8AC3E}">
        <p14:creationId xmlns:p14="http://schemas.microsoft.com/office/powerpoint/2010/main" val="3901415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6" name="Rectangle 6"/>
          <p:cNvSpPr>
            <a:spLocks noGrp="1" noChangeArrowheads="1"/>
          </p:cNvSpPr>
          <p:nvPr>
            <p:ph type="title"/>
          </p:nvPr>
        </p:nvSpPr>
        <p:spPr/>
        <p:txBody>
          <a:bodyPr/>
          <a:lstStyle/>
          <a:p>
            <a:pPr eaLnBrk="1" hangingPunct="1">
              <a:defRPr/>
            </a:pPr>
            <a:r>
              <a:rPr lang="en-US" smtClean="0">
                <a:cs typeface="+mj-cs"/>
              </a:rPr>
              <a:t>Task Plan -1</a:t>
            </a:r>
          </a:p>
        </p:txBody>
      </p:sp>
      <p:pic>
        <p:nvPicPr>
          <p:cNvPr id="640009" name="Picture 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486" t="8855" r="1530" b="54994"/>
          <a:stretch>
            <a:fillRect/>
          </a:stretch>
        </p:blipFill>
        <p:spPr>
          <a:xfrm>
            <a:off x="388938" y="3512451"/>
            <a:ext cx="8326600" cy="2513413"/>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640008" name="Rectangle 8"/>
          <p:cNvSpPr>
            <a:spLocks noGrp="1" noChangeArrowheads="1"/>
          </p:cNvSpPr>
          <p:nvPr>
            <p:ph type="body" idx="4294967295"/>
          </p:nvPr>
        </p:nvSpPr>
        <p:spPr>
          <a:xfrm>
            <a:off x="0" y="1081088"/>
            <a:ext cx="8320088" cy="5014912"/>
          </a:xfrm>
        </p:spPr>
        <p:txBody>
          <a:bodyPr/>
          <a:lstStyle/>
          <a:p>
            <a:pPr marL="0" indent="0" eaLnBrk="1" hangingPunct="1">
              <a:defRPr/>
            </a:pPr>
            <a:r>
              <a:rPr lang="en-US" smtClean="0">
                <a:cs typeface="+mn-cs"/>
              </a:rPr>
              <a:t>The phases of each project are automatically added to the task plan when the project is created.</a:t>
            </a:r>
          </a:p>
          <a:p>
            <a:pPr marL="0" indent="0" eaLnBrk="1" hangingPunct="1">
              <a:defRPr/>
            </a:pPr>
            <a:endParaRPr lang="en-US" smtClean="0">
              <a:cs typeface="+mn-cs"/>
            </a:endParaRPr>
          </a:p>
          <a:p>
            <a:pPr marL="0" indent="0" eaLnBrk="1" hangingPunct="1">
              <a:defRPr/>
            </a:pPr>
            <a:r>
              <a:rPr lang="en-US" smtClean="0">
                <a:cs typeface="+mn-cs"/>
              </a:rPr>
              <a:t>Only the actual date completed needs to be entered, the other data are automatically calculated.</a:t>
            </a:r>
          </a:p>
        </p:txBody>
      </p:sp>
    </p:spTree>
    <p:extLst>
      <p:ext uri="{BB962C8B-B14F-4D97-AF65-F5344CB8AC3E}">
        <p14:creationId xmlns:p14="http://schemas.microsoft.com/office/powerpoint/2010/main" val="15499290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p:txBody>
          <a:bodyPr/>
          <a:lstStyle/>
          <a:p>
            <a:pPr eaLnBrk="1" hangingPunct="1">
              <a:defRPr/>
            </a:pPr>
            <a:r>
              <a:rPr lang="en-US" smtClean="0">
                <a:cs typeface="+mj-cs"/>
              </a:rPr>
              <a:t>Task Plan -2</a:t>
            </a:r>
          </a:p>
        </p:txBody>
      </p:sp>
      <p:sp>
        <p:nvSpPr>
          <p:cNvPr id="2" name="Content Placeholder 1"/>
          <p:cNvSpPr>
            <a:spLocks noGrp="1"/>
          </p:cNvSpPr>
          <p:nvPr>
            <p:ph sz="half" idx="1"/>
          </p:nvPr>
        </p:nvSpPr>
        <p:spPr/>
        <p:txBody>
          <a:bodyPr/>
          <a:lstStyle/>
          <a:p>
            <a:pPr>
              <a:defRPr/>
            </a:pPr>
            <a:r>
              <a:rPr lang="en-US" dirty="0"/>
              <a:t>Use the task order menu to</a:t>
            </a:r>
          </a:p>
          <a:p>
            <a:pPr lvl="1">
              <a:defRPr/>
            </a:pPr>
            <a:r>
              <a:rPr lang="en-US" dirty="0"/>
              <a:t>Update the task and </a:t>
            </a:r>
            <a:r>
              <a:rPr lang="en-US" dirty="0" smtClean="0"/>
              <a:t/>
            </a:r>
            <a:br>
              <a:rPr lang="en-US" dirty="0" smtClean="0"/>
            </a:br>
            <a:r>
              <a:rPr lang="en-US" dirty="0" smtClean="0"/>
              <a:t>schedule </a:t>
            </a:r>
            <a:r>
              <a:rPr lang="en-US" dirty="0"/>
              <a:t>plan</a:t>
            </a:r>
          </a:p>
          <a:p>
            <a:pPr lvl="1">
              <a:defRPr/>
            </a:pPr>
            <a:r>
              <a:rPr lang="en-US" dirty="0"/>
              <a:t>Change task order for the selected task or </a:t>
            </a:r>
            <a:r>
              <a:rPr lang="en-US" dirty="0" smtClean="0"/>
              <a:t>tasks</a:t>
            </a:r>
            <a:endParaRPr lang="en-US" dirty="0"/>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l="76920" t="19742" r="1530" b="60439"/>
          <a:stretch>
            <a:fillRect/>
          </a:stretch>
        </p:blipFill>
        <p:spPr>
          <a:xfrm>
            <a:off x="388938" y="1123950"/>
            <a:ext cx="4117436" cy="3066578"/>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922175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7" name="Rectangle 7"/>
          <p:cNvSpPr>
            <a:spLocks noGrp="1" noChangeArrowheads="1"/>
          </p:cNvSpPr>
          <p:nvPr>
            <p:ph type="title"/>
          </p:nvPr>
        </p:nvSpPr>
        <p:spPr/>
        <p:txBody>
          <a:bodyPr/>
          <a:lstStyle/>
          <a:p>
            <a:pPr eaLnBrk="1" hangingPunct="1">
              <a:defRPr/>
            </a:pPr>
            <a:r>
              <a:rPr lang="en-US" smtClean="0">
                <a:cs typeface="+mj-cs"/>
              </a:rPr>
              <a:t>Schedule Plan</a:t>
            </a:r>
          </a:p>
        </p:txBody>
      </p:sp>
      <p:pic>
        <p:nvPicPr>
          <p:cNvPr id="64512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204" t="9229" r="5513" b="53474"/>
          <a:stretch>
            <a:fillRect/>
          </a:stretch>
        </p:blipFill>
        <p:spPr>
          <a:xfrm>
            <a:off x="385851" y="2974800"/>
            <a:ext cx="8326350" cy="2695556"/>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645128" name="Rectangle 8"/>
          <p:cNvSpPr>
            <a:spLocks noGrp="1" noChangeArrowheads="1"/>
          </p:cNvSpPr>
          <p:nvPr>
            <p:ph type="body" idx="4294967295"/>
          </p:nvPr>
        </p:nvSpPr>
        <p:spPr>
          <a:xfrm>
            <a:off x="0" y="1081088"/>
            <a:ext cx="8320088" cy="5014912"/>
          </a:xfrm>
        </p:spPr>
        <p:txBody>
          <a:bodyPr/>
          <a:lstStyle/>
          <a:p>
            <a:pPr marL="0" indent="0" eaLnBrk="1" hangingPunct="1">
              <a:defRPr/>
            </a:pPr>
            <a:r>
              <a:rPr lang="en-US" smtClean="0">
                <a:cs typeface="+mn-cs"/>
              </a:rPr>
              <a:t>The planned hours for each schedule week must be entered.</a:t>
            </a:r>
          </a:p>
          <a:p>
            <a:pPr marL="0" indent="0" eaLnBrk="1" hangingPunct="1">
              <a:defRPr/>
            </a:pPr>
            <a:endParaRPr lang="en-US" smtClean="0">
              <a:cs typeface="+mn-cs"/>
            </a:endParaRPr>
          </a:p>
          <a:p>
            <a:pPr marL="0" indent="0" eaLnBrk="1" hangingPunct="1">
              <a:defRPr/>
            </a:pPr>
            <a:r>
              <a:rPr lang="en-US" smtClean="0">
                <a:cs typeface="+mn-cs"/>
              </a:rPr>
              <a:t>Other data are calculated automatically.</a:t>
            </a:r>
          </a:p>
        </p:txBody>
      </p:sp>
    </p:spTree>
    <p:extLst>
      <p:ext uri="{BB962C8B-B14F-4D97-AF65-F5344CB8AC3E}">
        <p14:creationId xmlns:p14="http://schemas.microsoft.com/office/powerpoint/2010/main" val="586650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42" name="Rectangle 6"/>
          <p:cNvSpPr>
            <a:spLocks noGrp="1" noChangeArrowheads="1"/>
          </p:cNvSpPr>
          <p:nvPr>
            <p:ph type="title"/>
          </p:nvPr>
        </p:nvSpPr>
        <p:spPr/>
        <p:txBody>
          <a:bodyPr/>
          <a:lstStyle/>
          <a:p>
            <a:pPr eaLnBrk="1" hangingPunct="1">
              <a:defRPr/>
            </a:pPr>
            <a:r>
              <a:rPr lang="en-US" smtClean="0">
                <a:cs typeface="+mj-cs"/>
              </a:rPr>
              <a:t>Messages to Remember</a:t>
            </a:r>
          </a:p>
        </p:txBody>
      </p:sp>
      <p:sp>
        <p:nvSpPr>
          <p:cNvPr id="628743" name="Rectangle 7"/>
          <p:cNvSpPr>
            <a:spLocks noGrp="1" noChangeArrowheads="1"/>
          </p:cNvSpPr>
          <p:nvPr>
            <p:ph idx="1"/>
          </p:nvPr>
        </p:nvSpPr>
        <p:spPr/>
        <p:txBody>
          <a:bodyPr/>
          <a:lstStyle/>
          <a:p>
            <a:pPr marL="0" indent="0" eaLnBrk="1" hangingPunct="1">
              <a:defRPr/>
            </a:pPr>
            <a:r>
              <a:rPr lang="en-US" dirty="0" smtClean="0">
                <a:cs typeface="+mn-cs"/>
              </a:rPr>
              <a:t>Task and schedule planning templates are not required for small programs, but are helpful for longer tasks.</a:t>
            </a:r>
          </a:p>
          <a:p>
            <a:pPr marL="0" indent="0" eaLnBrk="1" hangingPunct="1">
              <a:defRPr/>
            </a:pPr>
            <a:endParaRPr lang="en-US" dirty="0" smtClean="0">
              <a:cs typeface="+mn-cs"/>
            </a:endParaRPr>
          </a:p>
          <a:p>
            <a:pPr marL="0" indent="0" eaLnBrk="1" hangingPunct="1">
              <a:defRPr/>
            </a:pPr>
            <a:r>
              <a:rPr lang="en-US" dirty="0" smtClean="0">
                <a:cs typeface="+mn-cs"/>
              </a:rPr>
              <a:t>PSP1.1 gives you insight into your historical performance (CPI). </a:t>
            </a:r>
          </a:p>
        </p:txBody>
      </p:sp>
    </p:spTree>
    <p:extLst>
      <p:ext uri="{BB962C8B-B14F-4D97-AF65-F5344CB8AC3E}">
        <p14:creationId xmlns:p14="http://schemas.microsoft.com/office/powerpoint/2010/main" val="85788254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2941914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310" name="Rectangle 6"/>
          <p:cNvSpPr>
            <a:spLocks noGrp="1" noChangeArrowheads="1"/>
          </p:cNvSpPr>
          <p:nvPr>
            <p:ph type="title"/>
          </p:nvPr>
        </p:nvSpPr>
        <p:spPr/>
        <p:txBody>
          <a:bodyPr/>
          <a:lstStyle/>
          <a:p>
            <a:r>
              <a:rPr lang="en-US" smtClean="0"/>
              <a:t>Tutorial Objectives</a:t>
            </a:r>
          </a:p>
        </p:txBody>
      </p:sp>
      <p:sp>
        <p:nvSpPr>
          <p:cNvPr id="610311" name="Rectangle 7"/>
          <p:cNvSpPr>
            <a:spLocks noGrp="1" noChangeArrowheads="1"/>
          </p:cNvSpPr>
          <p:nvPr>
            <p:ph idx="1"/>
          </p:nvPr>
        </p:nvSpPr>
        <p:spPr/>
        <p:txBody>
          <a:bodyPr/>
          <a:lstStyle/>
          <a:p>
            <a:r>
              <a:rPr lang="en-US" smtClean="0"/>
              <a:t>After this tutorial, you will</a:t>
            </a:r>
          </a:p>
          <a:p>
            <a:pPr lvl="1"/>
            <a:r>
              <a:rPr lang="en-US" smtClean="0"/>
              <a:t>understand the new elements of PSP1.1</a:t>
            </a:r>
          </a:p>
          <a:p>
            <a:pPr lvl="1"/>
            <a:r>
              <a:rPr lang="en-US" smtClean="0"/>
              <a:t>know how to use the PSP1.1 scripts and forms</a:t>
            </a:r>
          </a:p>
          <a:p>
            <a:pPr lvl="1"/>
            <a:r>
              <a:rPr lang="en-US" smtClean="0"/>
              <a:t>be prepared to use PSP1.1 for program 4</a:t>
            </a:r>
          </a:p>
        </p:txBody>
      </p:sp>
    </p:spTree>
    <p:extLst>
      <p:ext uri="{BB962C8B-B14F-4D97-AF65-F5344CB8AC3E}">
        <p14:creationId xmlns:p14="http://schemas.microsoft.com/office/powerpoint/2010/main" val="204099268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8" name="Rectangle 6"/>
          <p:cNvSpPr>
            <a:spLocks noGrp="1" noChangeArrowheads="1"/>
          </p:cNvSpPr>
          <p:nvPr>
            <p:ph type="title"/>
          </p:nvPr>
        </p:nvSpPr>
        <p:spPr/>
        <p:txBody>
          <a:bodyPr/>
          <a:lstStyle/>
          <a:p>
            <a:pPr eaLnBrk="1" hangingPunct="1">
              <a:defRPr/>
            </a:pPr>
            <a:r>
              <a:rPr lang="en-US" smtClean="0">
                <a:cs typeface="+mj-cs"/>
              </a:rPr>
              <a:t>PSP1.1 Objectives</a:t>
            </a:r>
          </a:p>
        </p:txBody>
      </p:sp>
      <p:sp>
        <p:nvSpPr>
          <p:cNvPr id="612359" name="Rectangle 7"/>
          <p:cNvSpPr>
            <a:spLocks noGrp="1" noChangeArrowheads="1"/>
          </p:cNvSpPr>
          <p:nvPr>
            <p:ph idx="1"/>
          </p:nvPr>
        </p:nvSpPr>
        <p:spPr/>
        <p:txBody>
          <a:bodyPr/>
          <a:lstStyle/>
          <a:p>
            <a:pPr marL="0" indent="0" eaLnBrk="1" hangingPunct="1">
              <a:defRPr/>
            </a:pPr>
            <a:r>
              <a:rPr lang="en-US" dirty="0" smtClean="0">
                <a:cs typeface="+mn-cs"/>
              </a:rPr>
              <a:t>The objectives of PSP1.1 are to introduce and practice methods for</a:t>
            </a:r>
          </a:p>
          <a:p>
            <a:pPr lvl="1" eaLnBrk="1" hangingPunct="1">
              <a:defRPr/>
            </a:pPr>
            <a:r>
              <a:rPr lang="en-US" dirty="0" smtClean="0"/>
              <a:t>making resource and schedule plans</a:t>
            </a:r>
          </a:p>
          <a:p>
            <a:pPr lvl="1" eaLnBrk="1" hangingPunct="1">
              <a:defRPr/>
            </a:pPr>
            <a:r>
              <a:rPr lang="en-US" dirty="0" smtClean="0"/>
              <a:t>tracking your performance against these plans</a:t>
            </a:r>
          </a:p>
          <a:p>
            <a:pPr lvl="1" eaLnBrk="1" hangingPunct="1">
              <a:defRPr/>
            </a:pPr>
            <a:r>
              <a:rPr lang="en-US" dirty="0" smtClean="0"/>
              <a:t>judging likely project completion dates</a:t>
            </a:r>
          </a:p>
        </p:txBody>
      </p:sp>
    </p:spTree>
    <p:extLst>
      <p:ext uri="{BB962C8B-B14F-4D97-AF65-F5344CB8AC3E}">
        <p14:creationId xmlns:p14="http://schemas.microsoft.com/office/powerpoint/2010/main" val="50259796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6" name="Rectangle 6"/>
          <p:cNvSpPr>
            <a:spLocks noGrp="1" noChangeArrowheads="1"/>
          </p:cNvSpPr>
          <p:nvPr>
            <p:ph type="title"/>
          </p:nvPr>
        </p:nvSpPr>
        <p:spPr/>
        <p:txBody>
          <a:bodyPr/>
          <a:lstStyle/>
          <a:p>
            <a:pPr eaLnBrk="1" hangingPunct="1">
              <a:defRPr/>
            </a:pPr>
            <a:r>
              <a:rPr lang="en-US" smtClean="0">
                <a:cs typeface="+mj-cs"/>
              </a:rPr>
              <a:t>New Process Elements</a:t>
            </a:r>
          </a:p>
        </p:txBody>
      </p:sp>
      <p:sp>
        <p:nvSpPr>
          <p:cNvPr id="614407" name="Rectangle 7"/>
          <p:cNvSpPr>
            <a:spLocks noGrp="1" noChangeArrowheads="1"/>
          </p:cNvSpPr>
          <p:nvPr>
            <p:ph idx="1"/>
          </p:nvPr>
        </p:nvSpPr>
        <p:spPr/>
        <p:txBody>
          <a:bodyPr/>
          <a:lstStyle/>
          <a:p>
            <a:pPr marL="0" indent="0" eaLnBrk="1" hangingPunct="1">
              <a:defRPr/>
            </a:pPr>
            <a:r>
              <a:rPr lang="en-US" smtClean="0">
                <a:cs typeface="+mn-cs"/>
              </a:rPr>
              <a:t>There are two new process elements.</a:t>
            </a:r>
          </a:p>
          <a:p>
            <a:pPr lvl="1" eaLnBrk="1" hangingPunct="1">
              <a:defRPr/>
            </a:pPr>
            <a:r>
              <a:rPr lang="en-US" smtClean="0"/>
              <a:t>task planning template</a:t>
            </a:r>
          </a:p>
          <a:p>
            <a:pPr lvl="1" eaLnBrk="1" hangingPunct="1">
              <a:defRPr/>
            </a:pPr>
            <a:r>
              <a:rPr lang="en-US" smtClean="0"/>
              <a:t>schedule planning template</a:t>
            </a:r>
          </a:p>
          <a:p>
            <a:pPr marL="0" indent="0" eaLnBrk="1" hangingPunct="1">
              <a:defRPr/>
            </a:pPr>
            <a:endParaRPr lang="en-US" smtClean="0">
              <a:cs typeface="+mn-cs"/>
            </a:endParaRPr>
          </a:p>
          <a:p>
            <a:pPr marL="0" indent="0" eaLnBrk="1" hangingPunct="1">
              <a:defRPr/>
            </a:pPr>
            <a:r>
              <a:rPr lang="en-US" smtClean="0">
                <a:cs typeface="+mn-cs"/>
              </a:rPr>
              <a:t>These are typically used for projects that take several days or weeks.</a:t>
            </a:r>
          </a:p>
          <a:p>
            <a:pPr marL="0" indent="0" eaLnBrk="1" hangingPunct="1">
              <a:defRPr/>
            </a:pPr>
            <a:endParaRPr lang="en-US" smtClean="0">
              <a:cs typeface="+mn-cs"/>
            </a:endParaRPr>
          </a:p>
          <a:p>
            <a:pPr marL="0" indent="0" eaLnBrk="1" hangingPunct="1">
              <a:defRPr/>
            </a:pPr>
            <a:r>
              <a:rPr lang="en-US" smtClean="0">
                <a:cs typeface="+mn-cs"/>
              </a:rPr>
              <a:t>They are not required for the PSP exercises.</a:t>
            </a:r>
          </a:p>
          <a:p>
            <a:pPr marL="0" indent="0" eaLnBrk="1" hangingPunct="1">
              <a:defRPr/>
            </a:pPr>
            <a:endParaRPr lang="en-US" smtClean="0">
              <a:cs typeface="+mn-cs"/>
            </a:endParaRPr>
          </a:p>
          <a:p>
            <a:pPr marL="0" indent="0" eaLnBrk="1" hangingPunct="1">
              <a:defRPr/>
            </a:pPr>
            <a:r>
              <a:rPr lang="en-US" smtClean="0">
                <a:cs typeface="+mn-cs"/>
              </a:rPr>
              <a:t>The project plan summary has been expanded to include basic process statistics.</a:t>
            </a:r>
          </a:p>
        </p:txBody>
      </p:sp>
    </p:spTree>
    <p:extLst>
      <p:ext uri="{BB962C8B-B14F-4D97-AF65-F5344CB8AC3E}">
        <p14:creationId xmlns:p14="http://schemas.microsoft.com/office/powerpoint/2010/main" val="403076638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52" name="Rectangle 4"/>
          <p:cNvSpPr>
            <a:spLocks noGrp="1" noChangeArrowheads="1"/>
          </p:cNvSpPr>
          <p:nvPr>
            <p:ph type="title"/>
          </p:nvPr>
        </p:nvSpPr>
        <p:spPr/>
        <p:txBody>
          <a:bodyPr/>
          <a:lstStyle/>
          <a:p>
            <a:pPr eaLnBrk="1" hangingPunct="1">
              <a:defRPr/>
            </a:pPr>
            <a:r>
              <a:rPr lang="en-US" smtClean="0">
                <a:cs typeface="+mj-cs"/>
              </a:rPr>
              <a:t>PSP1.1 Project Plan Summary</a:t>
            </a:r>
          </a:p>
        </p:txBody>
      </p:sp>
      <p:sp>
        <p:nvSpPr>
          <p:cNvPr id="2" name="Content Placeholder 1"/>
          <p:cNvSpPr>
            <a:spLocks noGrp="1"/>
          </p:cNvSpPr>
          <p:nvPr>
            <p:ph sz="half" idx="1"/>
          </p:nvPr>
        </p:nvSpPr>
        <p:spPr/>
        <p:txBody>
          <a:bodyPr/>
          <a:lstStyle/>
          <a:p>
            <a:pPr>
              <a:defRPr/>
            </a:pPr>
            <a:r>
              <a:rPr lang="en-US" dirty="0"/>
              <a:t>The summary section has been expanded to include</a:t>
            </a:r>
          </a:p>
          <a:p>
            <a:pPr lvl="1">
              <a:defRPr/>
            </a:pPr>
            <a:r>
              <a:rPr lang="en-US" dirty="0"/>
              <a:t>Planned time</a:t>
            </a:r>
          </a:p>
          <a:p>
            <a:pPr lvl="1">
              <a:defRPr/>
            </a:pPr>
            <a:r>
              <a:rPr lang="en-US" dirty="0"/>
              <a:t>Actual time</a:t>
            </a:r>
          </a:p>
          <a:p>
            <a:pPr lvl="1">
              <a:defRPr/>
            </a:pPr>
            <a:r>
              <a:rPr lang="en-US" dirty="0"/>
              <a:t>CPI</a:t>
            </a:r>
          </a:p>
          <a:p>
            <a:pPr lvl="1">
              <a:defRPr/>
            </a:pPr>
            <a:r>
              <a:rPr lang="en-US" dirty="0"/>
              <a:t>%Reused</a:t>
            </a:r>
          </a:p>
          <a:p>
            <a:pPr lvl="1">
              <a:defRPr/>
            </a:pPr>
            <a:r>
              <a:rPr lang="en-US" dirty="0"/>
              <a:t>%New Reusable</a:t>
            </a:r>
          </a:p>
          <a:p>
            <a:pPr>
              <a:defRPr/>
            </a:pPr>
            <a:endParaRPr lang="en-US" dirty="0"/>
          </a:p>
          <a:p>
            <a:pPr>
              <a:defRPr/>
            </a:pPr>
            <a:r>
              <a:rPr lang="en-US" dirty="0"/>
              <a:t>These values are calculated automatically.</a:t>
            </a:r>
          </a:p>
          <a:p>
            <a:endParaRPr lang="en-US" dirty="0"/>
          </a:p>
        </p:txBody>
      </p:sp>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l="1642" t="17801" r="42526" b="68134"/>
          <a:stretch>
            <a:fillRect/>
          </a:stretch>
        </p:blipFill>
        <p:spPr>
          <a:xfrm>
            <a:off x="388939" y="1123950"/>
            <a:ext cx="4127455" cy="1526474"/>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06128876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909" name="Rectangle 5"/>
          <p:cNvSpPr>
            <a:spLocks noGrp="1" noChangeArrowheads="1"/>
          </p:cNvSpPr>
          <p:nvPr>
            <p:ph type="title"/>
          </p:nvPr>
        </p:nvSpPr>
        <p:spPr/>
        <p:txBody>
          <a:bodyPr/>
          <a:lstStyle/>
          <a:p>
            <a:pPr eaLnBrk="1" hangingPunct="1">
              <a:defRPr/>
            </a:pPr>
            <a:r>
              <a:rPr lang="en-US" smtClean="0">
                <a:cs typeface="+mj-cs"/>
              </a:rPr>
              <a:t>Measurement Definitions -1</a:t>
            </a:r>
          </a:p>
        </p:txBody>
      </p:sp>
      <p:sp>
        <p:nvSpPr>
          <p:cNvPr id="635910" name="Rectangle 6"/>
          <p:cNvSpPr>
            <a:spLocks noGrp="1" noChangeArrowheads="1"/>
          </p:cNvSpPr>
          <p:nvPr>
            <p:ph idx="1"/>
          </p:nvPr>
        </p:nvSpPr>
        <p:spPr/>
        <p:txBody>
          <a:bodyPr/>
          <a:lstStyle/>
          <a:p>
            <a:pPr marL="0" indent="0" eaLnBrk="1" hangingPunct="1">
              <a:defRPr/>
            </a:pPr>
            <a:r>
              <a:rPr lang="en-US" smtClean="0">
                <a:cs typeface="+mn-cs"/>
              </a:rPr>
              <a:t>Planned Time</a:t>
            </a:r>
          </a:p>
          <a:p>
            <a:pPr lvl="1" eaLnBrk="1" hangingPunct="1">
              <a:defRPr/>
            </a:pPr>
            <a:r>
              <a:rPr lang="en-US" smtClean="0"/>
              <a:t>Plan: planned development time for this project</a:t>
            </a:r>
          </a:p>
          <a:p>
            <a:pPr lvl="1" eaLnBrk="1" hangingPunct="1">
              <a:defRPr/>
            </a:pPr>
            <a:r>
              <a:rPr lang="en-US" smtClean="0"/>
              <a:t>To-Date: sum of planned development time for all completed projects + this project</a:t>
            </a:r>
          </a:p>
          <a:p>
            <a:pPr marL="0" indent="0" eaLnBrk="1" hangingPunct="1">
              <a:defRPr/>
            </a:pPr>
            <a:endParaRPr lang="en-US" smtClean="0">
              <a:cs typeface="+mn-cs"/>
            </a:endParaRPr>
          </a:p>
          <a:p>
            <a:pPr marL="0" indent="0" eaLnBrk="1" hangingPunct="1">
              <a:defRPr/>
            </a:pPr>
            <a:r>
              <a:rPr lang="en-US" smtClean="0">
                <a:cs typeface="+mn-cs"/>
              </a:rPr>
              <a:t>Actual Time</a:t>
            </a:r>
          </a:p>
          <a:p>
            <a:pPr lvl="1" eaLnBrk="1" hangingPunct="1">
              <a:defRPr/>
            </a:pPr>
            <a:r>
              <a:rPr lang="en-US" smtClean="0"/>
              <a:t>Actual: actual development time for this project</a:t>
            </a:r>
          </a:p>
          <a:p>
            <a:pPr lvl="1" eaLnBrk="1" hangingPunct="1">
              <a:defRPr/>
            </a:pPr>
            <a:r>
              <a:rPr lang="en-US" smtClean="0"/>
              <a:t>To-Date: sum of actual development time for all completed projects + this project</a:t>
            </a:r>
          </a:p>
          <a:p>
            <a:pPr marL="0" indent="0" eaLnBrk="1" hangingPunct="1">
              <a:defRPr/>
            </a:pPr>
            <a:endParaRPr lang="en-US" smtClean="0">
              <a:cs typeface="+mn-cs"/>
            </a:endParaRPr>
          </a:p>
          <a:p>
            <a:pPr marL="0" indent="0" eaLnBrk="1" hangingPunct="1">
              <a:defRPr/>
            </a:pPr>
            <a:r>
              <a:rPr lang="en-US" smtClean="0">
                <a:cs typeface="+mn-cs"/>
              </a:rPr>
              <a:t>Cost Performance Index (CPI)</a:t>
            </a:r>
          </a:p>
          <a:p>
            <a:pPr lvl="1" eaLnBrk="1" hangingPunct="1">
              <a:defRPr/>
            </a:pPr>
            <a:r>
              <a:rPr lang="en-US" smtClean="0"/>
              <a:t>To-Date planned time / To-Date actual time</a:t>
            </a:r>
          </a:p>
        </p:txBody>
      </p:sp>
    </p:spTree>
    <p:extLst>
      <p:ext uri="{BB962C8B-B14F-4D97-AF65-F5344CB8AC3E}">
        <p14:creationId xmlns:p14="http://schemas.microsoft.com/office/powerpoint/2010/main" val="236714268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956" name="Rectangle 4"/>
          <p:cNvSpPr>
            <a:spLocks noGrp="1" noChangeArrowheads="1"/>
          </p:cNvSpPr>
          <p:nvPr>
            <p:ph type="title"/>
          </p:nvPr>
        </p:nvSpPr>
        <p:spPr/>
        <p:txBody>
          <a:bodyPr/>
          <a:lstStyle/>
          <a:p>
            <a:pPr eaLnBrk="1" hangingPunct="1">
              <a:defRPr/>
            </a:pPr>
            <a:r>
              <a:rPr lang="en-US" smtClean="0">
                <a:cs typeface="+mj-cs"/>
              </a:rPr>
              <a:t>Measurement Definitions -2</a:t>
            </a:r>
          </a:p>
        </p:txBody>
      </p:sp>
      <p:sp>
        <p:nvSpPr>
          <p:cNvPr id="637957" name="Rectangle 5"/>
          <p:cNvSpPr>
            <a:spLocks noGrp="1" noChangeArrowheads="1"/>
          </p:cNvSpPr>
          <p:nvPr>
            <p:ph idx="1"/>
          </p:nvPr>
        </p:nvSpPr>
        <p:spPr/>
        <p:txBody>
          <a:bodyPr/>
          <a:lstStyle/>
          <a:p>
            <a:pPr marL="0" indent="0" eaLnBrk="1" hangingPunct="1">
              <a:defRPr/>
            </a:pPr>
            <a:r>
              <a:rPr lang="en-US" smtClean="0">
                <a:cs typeface="+mn-cs"/>
              </a:rPr>
              <a:t>%Reused: percentage of reused size for this project</a:t>
            </a:r>
          </a:p>
          <a:p>
            <a:pPr lvl="1" eaLnBrk="1" hangingPunct="1">
              <a:defRPr/>
            </a:pPr>
            <a:r>
              <a:rPr lang="en-US" smtClean="0"/>
              <a:t>Reused / Total * 100</a:t>
            </a:r>
          </a:p>
          <a:p>
            <a:pPr marL="0" indent="0" eaLnBrk="1" hangingPunct="1">
              <a:defRPr/>
            </a:pPr>
            <a:endParaRPr lang="en-US" smtClean="0">
              <a:cs typeface="+mn-cs"/>
            </a:endParaRPr>
          </a:p>
          <a:p>
            <a:pPr marL="0" indent="0" eaLnBrk="1" hangingPunct="1">
              <a:defRPr/>
            </a:pPr>
            <a:r>
              <a:rPr lang="en-US" smtClean="0">
                <a:cs typeface="+mn-cs"/>
              </a:rPr>
              <a:t>%New Reusable: percentage of new reusable code developed for this project</a:t>
            </a:r>
          </a:p>
          <a:p>
            <a:pPr lvl="1" eaLnBrk="1" hangingPunct="1">
              <a:defRPr/>
            </a:pPr>
            <a:r>
              <a:rPr lang="en-US" smtClean="0"/>
              <a:t> New Reusable / Added and Modified * 100</a:t>
            </a:r>
          </a:p>
          <a:p>
            <a:pPr marL="0" indent="0" eaLnBrk="1" hangingPunct="1">
              <a:defRPr/>
            </a:pPr>
            <a:endParaRPr lang="en-US" smtClean="0">
              <a:cs typeface="+mn-cs"/>
            </a:endParaRPr>
          </a:p>
        </p:txBody>
      </p:sp>
    </p:spTree>
    <p:extLst>
      <p:ext uri="{BB962C8B-B14F-4D97-AF65-F5344CB8AC3E}">
        <p14:creationId xmlns:p14="http://schemas.microsoft.com/office/powerpoint/2010/main" val="27784044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216</TotalTime>
  <Words>429</Words>
  <Application>Microsoft Office PowerPoint</Application>
  <PresentationFormat>On-screen Show (4:3)</PresentationFormat>
  <Paragraphs>86</Paragraphs>
  <Slides>14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MS PGothic</vt:lpstr>
      <vt:lpstr>Arial</vt:lpstr>
      <vt:lpstr>Calibri</vt:lpstr>
      <vt:lpstr>Times New Roman</vt:lpstr>
      <vt:lpstr>SEI_Template</vt:lpstr>
      <vt:lpstr>Tutorial: Using PSP1.1</vt:lpstr>
      <vt:lpstr>PowerPoint Presentation</vt:lpstr>
      <vt:lpstr>PowerPoint Presentation</vt:lpstr>
      <vt:lpstr>Tutorial Objectives</vt:lpstr>
      <vt:lpstr>PSP1.1 Objectives</vt:lpstr>
      <vt:lpstr>New Process Elements</vt:lpstr>
      <vt:lpstr>PSP1.1 Project Plan Summary</vt:lpstr>
      <vt:lpstr>Measurement Definitions -1</vt:lpstr>
      <vt:lpstr>Measurement Definitions -2</vt:lpstr>
      <vt:lpstr>Task and Schedule Plans</vt:lpstr>
      <vt:lpstr>Task Plan -1</vt:lpstr>
      <vt:lpstr>Task Plan -2</vt:lpstr>
      <vt:lpstr>Schedule Plan</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2018-09-06T00:13:47Z</dcterms:modified>
</cp:coreProperties>
</file>